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7"/>
  </p:notesMasterIdLst>
  <p:sldIdLst>
    <p:sldId id="256" r:id="rId2"/>
    <p:sldId id="283" r:id="rId3"/>
    <p:sldId id="284" r:id="rId4"/>
    <p:sldId id="285" r:id="rId5"/>
    <p:sldId id="286" r:id="rId6"/>
    <p:sldId id="296" r:id="rId7"/>
    <p:sldId id="287" r:id="rId8"/>
    <p:sldId id="288" r:id="rId9"/>
    <p:sldId id="289" r:id="rId10"/>
    <p:sldId id="290" r:id="rId11"/>
    <p:sldId id="291" r:id="rId12"/>
    <p:sldId id="292" r:id="rId13"/>
    <p:sldId id="294" r:id="rId14"/>
    <p:sldId id="293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28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82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1632" y="90"/>
      </p:cViewPr>
      <p:guideLst>
        <p:guide orient="horz" pos="2112"/>
        <p:guide pos="2856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07147-C1CC-4DF9-9630-797A325FE099}" type="datetimeFigureOut">
              <a:rPr lang="en-US" smtClean="0"/>
              <a:t>8/25/2016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FCA1CB-09C8-4FD8-927C-CA9FB7125B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282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A4CFD-2843-4885-88E0-1819937E0DF2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5861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0B8DE-5C2A-4D29-86FD-269CD25FE5FD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7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14F49-6D57-4BE6-95B7-1E1322077502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98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2BE6BB-0BBF-4BA4-83FC-75754E44C6D3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18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5B02D-9F0B-40CB-B6A1-DB55EFC0F0CC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336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7051EC-4F3A-44B9-A363-4E97BA0804C0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561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279EE-9304-46EA-AD68-F405C33B9202}" type="datetime1">
              <a:rPr lang="en-US" smtClean="0"/>
              <a:t>8/25/2016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397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592B-640A-4B0A-BD07-2AF7E64EE836}" type="datetime1">
              <a:rPr lang="en-US" smtClean="0"/>
              <a:t>8/25/2016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414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49849-D426-4A74-A569-0FE2D572E39A}" type="datetime1">
              <a:rPr lang="en-US" smtClean="0"/>
              <a:t>8/25/2016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349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DB0C9-7325-4ADE-BE28-E9D873FA75B3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257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E1D4-3001-4C2E-B830-DBF2A48E1D88}" type="datetime1">
              <a:rPr lang="en-US" smtClean="0"/>
              <a:t>8/25/2016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598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0FC17-F433-404E-A6D7-EAF2A1F87DD8}" type="datetime1">
              <a:rPr lang="en-US" smtClean="0"/>
              <a:t>8/25/2016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B5182-48F5-4657-8C9C-553A23FF93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5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hyperlink" Target="https://www.arduino.cc/en/ArduinoStarterKit/Prj02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rduino.cc/en/Tutorial/Memory" TargetMode="External"/><Relationship Id="rId13" Type="http://schemas.openxmlformats.org/officeDocument/2006/relationships/hyperlink" Target="https://www.arduino.cc/en/Reference/AnalogWrite" TargetMode="External"/><Relationship Id="rId3" Type="http://schemas.openxmlformats.org/officeDocument/2006/relationships/hyperlink" Target="https://www.arduino.cc/en/Tutorial/Foundations" TargetMode="External"/><Relationship Id="rId7" Type="http://schemas.openxmlformats.org/officeDocument/2006/relationships/hyperlink" Target="https://www.arduino.cc/en/Tutorial/PWM" TargetMode="External"/><Relationship Id="rId12" Type="http://schemas.openxmlformats.org/officeDocument/2006/relationships/hyperlink" Target="https://www.arduino.cc/en/Reference/AnalogRead" TargetMode="External"/><Relationship Id="rId2" Type="http://schemas.openxmlformats.org/officeDocument/2006/relationships/hyperlink" Target="https://www.arduino.cc/en/Guide/Introdu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rduino.cc/en/Tutorial/AnalogInputPins" TargetMode="External"/><Relationship Id="rId11" Type="http://schemas.openxmlformats.org/officeDocument/2006/relationships/hyperlink" Target="https://www.arduino.cc/en/Reference/DigitalRead" TargetMode="External"/><Relationship Id="rId5" Type="http://schemas.openxmlformats.org/officeDocument/2006/relationships/hyperlink" Target="https://www.arduino.cc/en/Tutorial/DigitalPins" TargetMode="External"/><Relationship Id="rId10" Type="http://schemas.openxmlformats.org/officeDocument/2006/relationships/hyperlink" Target="https://www.arduino.cc/en/Reference/DigitalWrite" TargetMode="External"/><Relationship Id="rId4" Type="http://schemas.openxmlformats.org/officeDocument/2006/relationships/hyperlink" Target="https://www.arduino.cc/en/Guide/BoardAnatomy" TargetMode="External"/><Relationship Id="rId9" Type="http://schemas.openxmlformats.org/officeDocument/2006/relationships/hyperlink" Target="https://www.arduino.cc/en/Reference/PinMode" TargetMode="External"/><Relationship Id="rId14" Type="http://schemas.openxmlformats.org/officeDocument/2006/relationships/hyperlink" Target="https://www.arduino.cc/en/ArduinoStarterKit/Prj02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arduinoarts.com/tag/anatomy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rduino.cc/en/Reference/HomePage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1" y="1657698"/>
            <a:ext cx="1538868" cy="12323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69127" y="1690254"/>
            <a:ext cx="6061364" cy="711345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chemeClr val="tx2"/>
                </a:solidFill>
              </a:rPr>
              <a:t>Lab </a:t>
            </a:r>
            <a:r>
              <a:rPr lang="en-US" sz="4000" b="1" dirty="0" smtClean="0">
                <a:solidFill>
                  <a:schemeClr val="tx2"/>
                </a:solidFill>
              </a:rPr>
              <a:t>1: </a:t>
            </a:r>
            <a:r>
              <a:rPr lang="en-US" sz="4000" b="1" dirty="0" smtClean="0">
                <a:solidFill>
                  <a:schemeClr val="tx2"/>
                </a:solidFill>
              </a:rPr>
              <a:t>Arduino Basics</a:t>
            </a:r>
            <a:endParaRPr lang="en-US" sz="4000" b="1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095" y="2125780"/>
            <a:ext cx="490993" cy="61878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 flipH="1">
            <a:off x="2286950" y="1662545"/>
            <a:ext cx="13854" cy="172835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369127" y="2396837"/>
            <a:ext cx="5070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Topics: </a:t>
            </a:r>
            <a:r>
              <a:rPr lang="en-US" sz="2000" dirty="0" smtClean="0"/>
              <a:t>Arduino Fundamentals, First Circuit</a:t>
            </a:r>
            <a:endParaRPr lang="en-US" sz="2000" dirty="0" smtClean="0"/>
          </a:p>
          <a:p>
            <a:r>
              <a:rPr lang="en-US" sz="2000" dirty="0" smtClean="0"/>
              <a:t>Date: Aug 26, 2016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2509" y="2267029"/>
            <a:ext cx="490993" cy="618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67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Analog Read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dirty="0" smtClean="0"/>
              <a:t>Arduino UNO has a 10-bit analog-to-digital converter, so input voltage mapped to [0, 1023]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903249" y="2027269"/>
            <a:ext cx="7359805" cy="370101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3;     </a:t>
            </a:r>
            <a:endParaRPr lang="en-US" sz="16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potentiometer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middle terminal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connected to analog 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 3 outside </a:t>
            </a:r>
            <a:r>
              <a:rPr lang="en-US" sz="1000" dirty="0">
                <a:latin typeface="Courier New" panose="02070309020205020404" pitchFamily="49" charset="0"/>
                <a:cs typeface="Courier New" panose="02070309020205020404" pitchFamily="49" charset="0"/>
              </a:rPr>
              <a:t>leads to ground and +</a:t>
            </a:r>
            <a:r>
              <a:rPr lang="en-US" sz="1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5V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 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variable to store the value read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Serial.begin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(9600);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setup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serial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chemeClr val="accent5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analogRead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analogPin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// read the input pin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Serial.println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          // debug value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6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Analog Write (PWM)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dirty="0" smtClean="0"/>
              <a:t>Getting analog results with digital means.</a:t>
            </a:r>
          </a:p>
          <a:p>
            <a:r>
              <a:rPr lang="en-US" dirty="0" smtClean="0"/>
              <a:t>Must be [0, 255], and it will mean “duty cycle”.</a:t>
            </a:r>
          </a:p>
          <a:p>
            <a:pPr marL="0" indent="0">
              <a:buNone/>
            </a:pPr>
            <a:endParaRPr lang="en-US" sz="200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(9, OUTPUT);</a:t>
            </a:r>
          </a:p>
          <a:p>
            <a:pPr marL="0" indent="0">
              <a:buNone/>
            </a:pPr>
            <a:r>
              <a:rPr lang="en-US" sz="20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nt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X = 123;</a:t>
            </a:r>
          </a:p>
          <a:p>
            <a:pPr marL="0" indent="0">
              <a:buNone/>
            </a:pPr>
            <a:r>
              <a:rPr lang="en-US" sz="20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analogWrite</a:t>
            </a: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(9, X); </a:t>
            </a:r>
          </a:p>
          <a:p>
            <a:pPr marL="0" indent="0">
              <a:buNone/>
            </a:pPr>
            <a:r>
              <a:rPr lang="en-US" sz="20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102" y="2290882"/>
            <a:ext cx="3735658" cy="409054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26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Memory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262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/>
          </p:nvPr>
        </p:nvGraphicFramePr>
        <p:xfrm>
          <a:off x="769434" y="1148342"/>
          <a:ext cx="7437865" cy="1483360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1263515">
                  <a:extLst>
                    <a:ext uri="{9D8B030D-6E8A-4147-A177-3AD203B41FA5}">
                      <a16:colId xmlns:a16="http://schemas.microsoft.com/office/drawing/2014/main" val="3291620326"/>
                    </a:ext>
                  </a:extLst>
                </a:gridCol>
                <a:gridCol w="1231390">
                  <a:extLst>
                    <a:ext uri="{9D8B030D-6E8A-4147-A177-3AD203B41FA5}">
                      <a16:colId xmlns:a16="http://schemas.microsoft.com/office/drawing/2014/main" val="3299898792"/>
                    </a:ext>
                  </a:extLst>
                </a:gridCol>
                <a:gridCol w="2837551">
                  <a:extLst>
                    <a:ext uri="{9D8B030D-6E8A-4147-A177-3AD203B41FA5}">
                      <a16:colId xmlns:a16="http://schemas.microsoft.com/office/drawing/2014/main" val="388092922"/>
                    </a:ext>
                  </a:extLst>
                </a:gridCol>
                <a:gridCol w="2105409">
                  <a:extLst>
                    <a:ext uri="{9D8B030D-6E8A-4147-A177-3AD203B41FA5}">
                      <a16:colId xmlns:a16="http://schemas.microsoft.com/office/drawing/2014/main" val="29730673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TYPE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SIZE (UNO)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Volatile?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256686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Flash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Program space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1043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SRAM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Variables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79652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EEPROM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term information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3347777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>
          <a:xfrm>
            <a:off x="628650" y="2921620"/>
            <a:ext cx="7886700" cy="3255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Optimizing SRAM use: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a connected smartphone/computer to move data out for calculation.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smaller data types (</a:t>
            </a:r>
            <a:r>
              <a:rPr lang="en-US" b="1" dirty="0" smtClean="0"/>
              <a:t>byte</a:t>
            </a:r>
            <a:r>
              <a:rPr lang="en-US" dirty="0" smtClean="0"/>
              <a:t> if you don’t need an </a:t>
            </a:r>
            <a:r>
              <a:rPr lang="en-US" b="1" dirty="0" smtClean="0"/>
              <a:t>int</a:t>
            </a:r>
            <a:r>
              <a:rPr lang="en-US" dirty="0" smtClean="0"/>
              <a:t>.)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Flash memory (PROGMEM keyword)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dirty="0" smtClean="0"/>
              <a:t>Use EEPROM (use EEPROM library)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Variety of Arduino Boards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59" y="1075165"/>
            <a:ext cx="7739063" cy="528819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41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Expanding Arduino with ‘Shields’ 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23" y="1416203"/>
            <a:ext cx="2087756" cy="2029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34746" y="3769111"/>
            <a:ext cx="22029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+ GPS Shield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7486" y="1416203"/>
            <a:ext cx="2343196" cy="18892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57530" y="3769111"/>
            <a:ext cx="2568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+ Joy Stick Shield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8089" y="1416203"/>
            <a:ext cx="2032001" cy="21717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146184" y="3769111"/>
            <a:ext cx="2255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Arduino + </a:t>
            </a:r>
            <a:r>
              <a:rPr lang="en-US" dirty="0" err="1" smtClean="0"/>
              <a:t>Xbee</a:t>
            </a:r>
            <a:r>
              <a:rPr lang="en-US" dirty="0" smtClean="0"/>
              <a:t> Shield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06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Lab Work: “Spaceship Interface”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15</a:t>
            </a:fld>
            <a:endParaRPr lang="en-US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628650" y="966986"/>
            <a:ext cx="7701311" cy="5233092"/>
          </a:xfrm>
        </p:spPr>
        <p:txBody>
          <a:bodyPr/>
          <a:lstStyle/>
          <a:p>
            <a:r>
              <a:rPr lang="en-US" dirty="0" smtClean="0"/>
              <a:t>It’s project #2 of Arduino Projects Book.</a:t>
            </a:r>
          </a:p>
          <a:p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www.arduino.cc/en/ArduinoStarterKit/Prj02</a:t>
            </a:r>
            <a:endParaRPr lang="en-US" sz="24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85" y="2121426"/>
            <a:ext cx="8497229" cy="27825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46771" y="5330282"/>
            <a:ext cx="7950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Once you are done, please take an extra 5 minutes to put all electronic elements back into the box.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302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References (</a:t>
            </a:r>
            <a:r>
              <a:rPr lang="en-US" b="1" dirty="0">
                <a:solidFill>
                  <a:schemeClr val="tx2"/>
                </a:solidFill>
              </a:rPr>
              <a:t>s</a:t>
            </a:r>
            <a:r>
              <a:rPr lang="en-US" b="1" dirty="0" smtClean="0">
                <a:solidFill>
                  <a:schemeClr val="tx2"/>
                </a:solidFill>
              </a:rPr>
              <a:t>tudy these)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sz="1800" dirty="0">
                <a:hlinkClick r:id="rId2"/>
              </a:rPr>
              <a:t>https://</a:t>
            </a:r>
            <a:r>
              <a:rPr lang="en-US" sz="1800" dirty="0" smtClean="0">
                <a:hlinkClick r:id="rId2"/>
              </a:rPr>
              <a:t>www.arduino.cc/en/Guide/Introduction</a:t>
            </a:r>
            <a:endParaRPr lang="en-US" sz="1800" dirty="0" smtClean="0"/>
          </a:p>
          <a:p>
            <a:r>
              <a:rPr lang="en-US" sz="1800" dirty="0">
                <a:hlinkClick r:id="rId3"/>
              </a:rPr>
              <a:t>https://</a:t>
            </a:r>
            <a:r>
              <a:rPr lang="en-US" sz="1800" dirty="0" smtClean="0">
                <a:hlinkClick r:id="rId3"/>
              </a:rPr>
              <a:t>www.arduino.cc/en/Tutorial/Foundations</a:t>
            </a:r>
            <a:endParaRPr lang="en-US" sz="1800" dirty="0" smtClean="0"/>
          </a:p>
          <a:p>
            <a:r>
              <a:rPr lang="en-US" sz="1800" dirty="0">
                <a:hlinkClick r:id="rId4"/>
              </a:rPr>
              <a:t>https://</a:t>
            </a:r>
            <a:r>
              <a:rPr lang="en-US" sz="1800" dirty="0" smtClean="0">
                <a:hlinkClick r:id="rId4"/>
              </a:rPr>
              <a:t>www.arduino.cc/en/Guide/BoardAnatomy</a:t>
            </a:r>
            <a:endParaRPr lang="en-US" sz="1800" dirty="0" smtClean="0"/>
          </a:p>
          <a:p>
            <a:r>
              <a:rPr lang="en-US" sz="1800" dirty="0">
                <a:hlinkClick r:id="rId5"/>
              </a:rPr>
              <a:t>https://</a:t>
            </a:r>
            <a:r>
              <a:rPr lang="en-US" sz="1800" dirty="0" smtClean="0">
                <a:hlinkClick r:id="rId5"/>
              </a:rPr>
              <a:t>www.arduino.cc/en/Tutorial/DigitalPins</a:t>
            </a:r>
            <a:endParaRPr lang="en-US" sz="1800" dirty="0" smtClean="0"/>
          </a:p>
          <a:p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www.arduino.cc/en/Tutorial/AnalogInputPins</a:t>
            </a:r>
            <a:endParaRPr lang="en-US" sz="1800" dirty="0" smtClean="0"/>
          </a:p>
          <a:p>
            <a:r>
              <a:rPr lang="en-US" sz="1800" dirty="0">
                <a:hlinkClick r:id="rId7"/>
              </a:rPr>
              <a:t>https://</a:t>
            </a:r>
            <a:r>
              <a:rPr lang="en-US" sz="1800" dirty="0" smtClean="0">
                <a:hlinkClick r:id="rId7"/>
              </a:rPr>
              <a:t>www.arduino.cc/en/Tutorial/PWM</a:t>
            </a:r>
            <a:endParaRPr lang="en-US" sz="1800" dirty="0" smtClean="0"/>
          </a:p>
          <a:p>
            <a:r>
              <a:rPr lang="en-US" sz="1800" dirty="0">
                <a:hlinkClick r:id="rId8"/>
              </a:rPr>
              <a:t>https://</a:t>
            </a:r>
            <a:r>
              <a:rPr lang="en-US" sz="1800" dirty="0" smtClean="0">
                <a:hlinkClick r:id="rId8"/>
              </a:rPr>
              <a:t>www.arduino.cc/en/Tutorial/Memory</a:t>
            </a:r>
            <a:endParaRPr lang="en-US" sz="1800" dirty="0" smtClean="0"/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hlinkClick r:id="rId9"/>
              </a:rPr>
              <a:t>https://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hlinkClick r:id="rId9"/>
              </a:rPr>
              <a:t>www.arduino.cc/en/Reference/PinMode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hlinkClick r:id="rId10"/>
              </a:rPr>
              <a:t>https://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hlinkClick r:id="rId10"/>
              </a:rPr>
              <a:t>www.arduino.cc/en/Reference/DigitalWrite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hlinkClick r:id="rId11"/>
              </a:rPr>
              <a:t>https://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hlinkClick r:id="rId11"/>
              </a:rPr>
              <a:t>www.arduino.cc/en/Reference/DigitalRead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hlinkClick r:id="rId12"/>
              </a:rPr>
              <a:t>https://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hlinkClick r:id="rId12"/>
              </a:rPr>
              <a:t>www.arduino.cc/en/Reference/AnalogRead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dirty="0">
                <a:solidFill>
                  <a:schemeClr val="accent6">
                    <a:lumMod val="75000"/>
                  </a:schemeClr>
                </a:solidFill>
                <a:hlinkClick r:id="rId13"/>
              </a:rPr>
              <a:t>https://</a:t>
            </a:r>
            <a:r>
              <a:rPr lang="en-US" sz="1800" dirty="0" smtClean="0">
                <a:solidFill>
                  <a:schemeClr val="accent6">
                    <a:lumMod val="75000"/>
                  </a:schemeClr>
                </a:solidFill>
                <a:hlinkClick r:id="rId13"/>
              </a:rPr>
              <a:t>www.arduino.cc/en/Reference/AnalogWrite</a:t>
            </a:r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en-US" sz="1800" b="1" dirty="0">
                <a:solidFill>
                  <a:schemeClr val="accent6">
                    <a:lumMod val="50000"/>
                  </a:schemeClr>
                </a:solidFill>
                <a:hlinkClick r:id="rId14"/>
              </a:rPr>
              <a:t>https://</a:t>
            </a:r>
            <a:r>
              <a:rPr lang="en-US" sz="1800" b="1" dirty="0" smtClean="0">
                <a:solidFill>
                  <a:schemeClr val="accent6">
                    <a:lumMod val="50000"/>
                  </a:schemeClr>
                </a:solidFill>
                <a:hlinkClick r:id="rId14"/>
              </a:rPr>
              <a:t>www.arduino.cc/en/ArduinoStarterKit/Prj02</a:t>
            </a:r>
            <a:endParaRPr lang="en-US" sz="1800" b="1" dirty="0" smtClean="0">
              <a:solidFill>
                <a:schemeClr val="accent6">
                  <a:lumMod val="50000"/>
                </a:schemeClr>
              </a:solidFill>
            </a:endParaRPr>
          </a:p>
          <a:p>
            <a:endParaRPr lang="en-US" sz="1800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61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What is Arduino?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dirty="0" smtClean="0"/>
              <a:t>“Open-source prototyping platform based on easy to use HW and SW.”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Inexpensive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Cross-platform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Simple programming environment (IDE)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 smtClean="0"/>
              <a:t>Open-source SW and HW 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116" y="3406128"/>
            <a:ext cx="3378820" cy="233514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458" y="2308306"/>
            <a:ext cx="761534" cy="7615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1663" y="2271599"/>
            <a:ext cx="778263" cy="7782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324" y="4468385"/>
            <a:ext cx="978984" cy="9789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2" t="19477" b="22822"/>
          <a:stretch/>
        </p:blipFill>
        <p:spPr>
          <a:xfrm rot="7122169">
            <a:off x="4237468" y="4906532"/>
            <a:ext cx="1146252" cy="76943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Making Stuffs using Arduino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61743" y="959005"/>
            <a:ext cx="7886700" cy="5195656"/>
          </a:xfrm>
        </p:spPr>
        <p:txBody>
          <a:bodyPr>
            <a:normAutofit/>
          </a:bodyPr>
          <a:lstStyle/>
          <a:p>
            <a:r>
              <a:rPr lang="en-US" dirty="0" smtClean="0"/>
              <a:t>You can connect sensors and actuators, and program your Arduino to control them.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8" y="2999676"/>
            <a:ext cx="2511892" cy="1735997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3490334" y="3445730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90334" y="4427032"/>
            <a:ext cx="274320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13719" y="4047890"/>
            <a:ext cx="192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Actuators (output)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21514" y="3074023"/>
            <a:ext cx="159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Sensors (input)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14" b="17805"/>
          <a:stretch/>
        </p:blipFill>
        <p:spPr>
          <a:xfrm>
            <a:off x="5165342" y="4705811"/>
            <a:ext cx="945530" cy="5851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8416" y="2269973"/>
            <a:ext cx="689051" cy="67920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37027" y="2955073"/>
            <a:ext cx="2373227" cy="178094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Arduino Uno Anatomy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680" y="1033346"/>
            <a:ext cx="7567612" cy="481247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22926" y="5831417"/>
            <a:ext cx="255371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>
                <a:hlinkClick r:id="rId3"/>
              </a:rPr>
              <a:t>http://arduinoarts.com/tag/anatomy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33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Know Your Tools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39" t="21968" r="8123" b="21053"/>
          <a:stretch/>
        </p:blipFill>
        <p:spPr>
          <a:xfrm rot="5400000">
            <a:off x="-4646" y="1915386"/>
            <a:ext cx="3757961" cy="258489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1921" y="1328853"/>
            <a:ext cx="3265356" cy="167454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3352800"/>
            <a:ext cx="2801743" cy="195470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0122" y="1328853"/>
            <a:ext cx="1673148" cy="167314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6" name="TextBox 15"/>
          <p:cNvSpPr txBox="1"/>
          <p:nvPr/>
        </p:nvSpPr>
        <p:spPr>
          <a:xfrm>
            <a:off x="669074" y="6356195"/>
            <a:ext cx="215796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/>
              <a:t>(</a:t>
            </a:r>
            <a:r>
              <a:rPr lang="en-US" sz="900" dirty="0" smtClean="0"/>
              <a:t>all images are from Google image search)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379904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Program Structure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s</a:t>
            </a:r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etup() </a:t>
            </a:r>
            <a:r>
              <a:rPr lang="en-US" dirty="0" smtClean="0"/>
              <a:t>– executed once at the beginning.  </a:t>
            </a:r>
          </a:p>
          <a:p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loop() </a:t>
            </a:r>
            <a:r>
              <a:rPr lang="en-US" dirty="0" smtClean="0"/>
              <a:t>– it’s an infinite loop.</a:t>
            </a:r>
          </a:p>
          <a:p>
            <a:pPr lvl="1"/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933" r="19331"/>
          <a:stretch/>
        </p:blipFill>
        <p:spPr>
          <a:xfrm>
            <a:off x="878660" y="2394489"/>
            <a:ext cx="7061007" cy="3058457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48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Arduino Language Reference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09262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966986"/>
            <a:ext cx="7701311" cy="5233092"/>
          </a:xfrm>
        </p:spPr>
        <p:txBody>
          <a:bodyPr/>
          <a:lstStyle/>
          <a:p>
            <a:r>
              <a:rPr lang="en-US" dirty="0" smtClean="0"/>
              <a:t>Almost the same as C with some new things: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etup() and loop()</a:t>
            </a:r>
          </a:p>
          <a:p>
            <a:pPr lvl="1"/>
            <a:r>
              <a:rPr lang="en-US" dirty="0" smtClean="0"/>
              <a:t>Constants: HIGH, LOW, INPUT, OUTPUT</a:t>
            </a:r>
          </a:p>
          <a:p>
            <a:pPr lvl="1"/>
            <a:r>
              <a:rPr lang="en-US" dirty="0" smtClean="0"/>
              <a:t>PROGMEM, EEPROM</a:t>
            </a:r>
          </a:p>
          <a:p>
            <a:pPr lvl="1"/>
            <a:r>
              <a:rPr lang="en-US" dirty="0" smtClean="0"/>
              <a:t>Digital/Analog </a:t>
            </a:r>
            <a:r>
              <a:rPr lang="en-US" dirty="0"/>
              <a:t>i</a:t>
            </a:r>
            <a:r>
              <a:rPr lang="en-US" dirty="0" smtClean="0"/>
              <a:t>nput/output functions</a:t>
            </a:r>
          </a:p>
          <a:p>
            <a:pPr lvl="1"/>
            <a:r>
              <a:rPr lang="en-US" dirty="0" smtClean="0"/>
              <a:t>Library methods for – character, bits, interrupts, and communication. </a:t>
            </a:r>
          </a:p>
          <a:p>
            <a:pPr lvl="1"/>
            <a:endParaRPr lang="en-US" dirty="0" smtClean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www.arduino.cc/en/Reference/HomePage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811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2661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Digital Read and Write</a:t>
            </a:r>
            <a:endParaRPr lang="en-US" b="1" dirty="0">
              <a:solidFill>
                <a:schemeClr val="tx2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665018" y="875208"/>
            <a:ext cx="7744691" cy="0"/>
          </a:xfrm>
          <a:prstGeom prst="line">
            <a:avLst/>
          </a:prstGeom>
          <a:ln w="63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981307"/>
            <a:ext cx="7886700" cy="5195656"/>
          </a:xfrm>
        </p:spPr>
        <p:txBody>
          <a:bodyPr>
            <a:normAutofit/>
          </a:bodyPr>
          <a:lstStyle/>
          <a:p>
            <a:r>
              <a:rPr lang="en-US" dirty="0" smtClean="0"/>
              <a:t>Digital IO: </a:t>
            </a:r>
            <a:r>
              <a:rPr lang="en-US" b="1" dirty="0" smtClean="0"/>
              <a:t>HIGH</a:t>
            </a:r>
            <a:r>
              <a:rPr lang="en-US" dirty="0" smtClean="0"/>
              <a:t> or </a:t>
            </a:r>
            <a:r>
              <a:rPr lang="en-US" b="1" dirty="0" smtClean="0"/>
              <a:t>LOW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903248" y="1750270"/>
            <a:ext cx="7571679" cy="378565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13; // LED connected to digital pin 13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7;   // pushbutton connected to digital pin 7</a:t>
            </a:r>
          </a:p>
          <a:p>
            <a:r>
              <a:rPr lang="en-US" sz="1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0;     // variable to store the read value</a:t>
            </a: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setup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// sets digital pin 7 as input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 smtClean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pinMode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b="1" dirty="0">
                <a:solidFill>
                  <a:srgbClr val="00B05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OUTPUT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sets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digital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pin 13 as output</a:t>
            </a:r>
          </a:p>
          <a:p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b="1" dirty="0">
                <a:latin typeface="Courier New" panose="02070309020205020404" pitchFamily="49" charset="0"/>
                <a:cs typeface="Courier New" panose="02070309020205020404" pitchFamily="49" charset="0"/>
              </a:rPr>
              <a:t>void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loop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digitalRead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 // read the input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pin (button)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1600" b="1" dirty="0" err="1">
                <a:solidFill>
                  <a:srgbClr val="00206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digitalWrite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ledPin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); 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// 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sets the LED to the </a:t>
            </a:r>
            <a:r>
              <a:rPr lang="en-US" sz="160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value</a:t>
            </a:r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B5182-48F5-4657-8C9C-553A23FF93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2116</TotalTime>
  <Words>579</Words>
  <Application>Microsoft Office PowerPoint</Application>
  <PresentationFormat>On-screen Show (4:3)</PresentationFormat>
  <Paragraphs>138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Courier New</vt:lpstr>
      <vt:lpstr>Wingdings</vt:lpstr>
      <vt:lpstr>Office Theme</vt:lpstr>
      <vt:lpstr>Lab 1: Arduino Basics</vt:lpstr>
      <vt:lpstr>References (study these)</vt:lpstr>
      <vt:lpstr>What is Arduino?</vt:lpstr>
      <vt:lpstr>Making Stuffs using Arduino</vt:lpstr>
      <vt:lpstr>Arduino Uno Anatomy</vt:lpstr>
      <vt:lpstr>Know Your Tools</vt:lpstr>
      <vt:lpstr>Program Structure</vt:lpstr>
      <vt:lpstr>Arduino Language Reference</vt:lpstr>
      <vt:lpstr>Digital Read and Write</vt:lpstr>
      <vt:lpstr>Analog Read</vt:lpstr>
      <vt:lpstr>Analog Write (PWM)</vt:lpstr>
      <vt:lpstr>Memory</vt:lpstr>
      <vt:lpstr>Variety of Arduino Boards</vt:lpstr>
      <vt:lpstr>Expanding Arduino with ‘Shields’ </vt:lpstr>
      <vt:lpstr>Lab Work: “Spaceship Interface”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 Computing Systems</dc:title>
  <dc:creator>Shahriar Nirjon</dc:creator>
  <cp:lastModifiedBy>Shahriar Nirjon</cp:lastModifiedBy>
  <cp:revision>412</cp:revision>
  <dcterms:created xsi:type="dcterms:W3CDTF">2016-01-10T13:54:51Z</dcterms:created>
  <dcterms:modified xsi:type="dcterms:W3CDTF">2016-08-26T03:39:46Z</dcterms:modified>
</cp:coreProperties>
</file>